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1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0000"/>
    <a:srgbClr val="600000"/>
    <a:srgbClr val="A50021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6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0FB4-873F-4056-8DBE-9D4635AF52AC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390D6-D10E-4B62-B3BC-5A565A839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086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0FB4-873F-4056-8DBE-9D4635AF52AC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390D6-D10E-4B62-B3BC-5A565A839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663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0FB4-873F-4056-8DBE-9D4635AF52AC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390D6-D10E-4B62-B3BC-5A565A839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845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0FB4-873F-4056-8DBE-9D4635AF52AC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390D6-D10E-4B62-B3BC-5A565A839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724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0FB4-873F-4056-8DBE-9D4635AF52AC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390D6-D10E-4B62-B3BC-5A565A839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904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0FB4-873F-4056-8DBE-9D4635AF52AC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390D6-D10E-4B62-B3BC-5A565A839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776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0FB4-873F-4056-8DBE-9D4635AF52AC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390D6-D10E-4B62-B3BC-5A565A839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0136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0FB4-873F-4056-8DBE-9D4635AF52AC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390D6-D10E-4B62-B3BC-5A565A839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9440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0FB4-873F-4056-8DBE-9D4635AF52AC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390D6-D10E-4B62-B3BC-5A565A839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67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0FB4-873F-4056-8DBE-9D4635AF52AC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390D6-D10E-4B62-B3BC-5A565A839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4993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0FB4-873F-4056-8DBE-9D4635AF52AC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390D6-D10E-4B62-B3BC-5A565A839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041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50FB4-873F-4056-8DBE-9D4635AF52AC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390D6-D10E-4B62-B3BC-5A565A839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02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29000">
                <a:schemeClr val="tx1">
                  <a:alpha val="68000"/>
                </a:schemeClr>
              </a:gs>
              <a:gs pos="62000">
                <a:schemeClr val="tx1">
                  <a:alpha val="30000"/>
                </a:schemeClr>
              </a:gs>
              <a:gs pos="9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6283033" y="715180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bg1"/>
                </a:solidFill>
                <a:latin typeface="+mj-lt"/>
              </a:rPr>
              <a:t>AI </a:t>
            </a:r>
            <a:r>
              <a:rPr lang="ru-RU" sz="7200" b="1" dirty="0" smtClean="0">
                <a:solidFill>
                  <a:schemeClr val="bg1"/>
                </a:solidFill>
                <a:latin typeface="+mj-lt"/>
              </a:rPr>
              <a:t>Алёша</a:t>
            </a:r>
            <a:endParaRPr lang="ru-RU" sz="7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919" y="486239"/>
            <a:ext cx="1552425" cy="15524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7700" y="439420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Проблемы внедрения </a:t>
            </a:r>
            <a:r>
              <a:rPr lang="en-US" dirty="0" smtClean="0">
                <a:solidFill>
                  <a:schemeClr val="bg1"/>
                </a:solidFill>
              </a:rPr>
              <a:t>AI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Какие задачи решает </a:t>
            </a:r>
            <a:r>
              <a:rPr lang="en-US" dirty="0" smtClean="0">
                <a:solidFill>
                  <a:schemeClr val="bg1"/>
                </a:solidFill>
              </a:rPr>
              <a:t>AI </a:t>
            </a:r>
            <a:r>
              <a:rPr lang="ru-RU" dirty="0" smtClean="0">
                <a:solidFill>
                  <a:schemeClr val="bg1"/>
                </a:solidFill>
              </a:rPr>
              <a:t>ассистент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Концепт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продукта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Обзор функционала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83033" y="1915509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Ваш корпоративный </a:t>
            </a:r>
            <a:r>
              <a:rPr lang="en-US" dirty="0" smtClean="0">
                <a:solidFill>
                  <a:schemeClr val="bg1"/>
                </a:solidFill>
              </a:rPr>
              <a:t>AI </a:t>
            </a:r>
            <a:r>
              <a:rPr lang="ru-RU" dirty="0" smtClean="0">
                <a:solidFill>
                  <a:schemeClr val="bg1"/>
                </a:solidFill>
              </a:rPr>
              <a:t>ассистент 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40000">
                <a:schemeClr val="tx1">
                  <a:alpha val="77000"/>
                </a:schemeClr>
              </a:gs>
              <a:gs pos="64000">
                <a:schemeClr val="tx1">
                  <a:alpha val="58000"/>
                </a:schemeClr>
              </a:gs>
              <a:gs pos="93000">
                <a:schemeClr val="tx1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978775" y="214735"/>
            <a:ext cx="5087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</a:rPr>
              <a:t>Проблемы внедрения </a:t>
            </a:r>
            <a:r>
              <a:rPr lang="en-US" sz="3200" dirty="0" smtClean="0">
                <a:solidFill>
                  <a:schemeClr val="bg1"/>
                </a:solidFill>
              </a:rPr>
              <a:t>AI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860331" y="1250730"/>
            <a:ext cx="3352800" cy="2060028"/>
          </a:xfrm>
          <a:prstGeom prst="roundRect">
            <a:avLst/>
          </a:prstGeom>
          <a:solidFill>
            <a:schemeClr val="bg1">
              <a:alpha val="18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01600" contourW="12700" prstMaterial="metal">
            <a:bevelT w="82550" h="82550"/>
            <a:bevelB/>
            <a:extrusionClr>
              <a:schemeClr val="tx1"/>
            </a:extrusionClr>
            <a:contourClr>
              <a:srgbClr val="A5002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7026165" y="1250730"/>
            <a:ext cx="3352800" cy="2060028"/>
          </a:xfrm>
          <a:prstGeom prst="roundRect">
            <a:avLst/>
          </a:prstGeom>
          <a:solidFill>
            <a:schemeClr val="bg1">
              <a:alpha val="18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01600" contourW="12700" prstMaterial="metal">
            <a:bevelT w="82550" h="82550"/>
            <a:bevelB/>
            <a:extrusionClr>
              <a:schemeClr val="tx1"/>
            </a:extrusionClr>
            <a:contourClr>
              <a:srgbClr val="A5002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018939" y="4054365"/>
            <a:ext cx="3352800" cy="2060028"/>
          </a:xfrm>
          <a:prstGeom prst="roundRect">
            <a:avLst/>
          </a:prstGeom>
          <a:solidFill>
            <a:schemeClr val="bg1">
              <a:alpha val="18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01600" contourW="12700" prstMaterial="metal">
            <a:bevelT w="82550" h="82550"/>
            <a:bevelB/>
            <a:extrusionClr>
              <a:schemeClr val="tx1"/>
            </a:extrusionClr>
            <a:contourClr>
              <a:srgbClr val="A5002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845879" y="4054365"/>
            <a:ext cx="3352800" cy="2060028"/>
          </a:xfrm>
          <a:prstGeom prst="roundRect">
            <a:avLst/>
          </a:prstGeom>
          <a:solidFill>
            <a:schemeClr val="bg1">
              <a:alpha val="18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01600" contourW="12700" prstMaterial="metal">
            <a:bevelT w="82550" h="82550"/>
            <a:bevelB/>
            <a:extrusionClr>
              <a:schemeClr val="tx1"/>
            </a:extrusionClr>
            <a:contourClr>
              <a:srgbClr val="A5002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206608" y="6474372"/>
            <a:ext cx="4330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*</a:t>
            </a:r>
            <a:r>
              <a:rPr lang="ru-RU" sz="1400" dirty="0" smtClean="0">
                <a:solidFill>
                  <a:schemeClr val="bg1"/>
                </a:solidFill>
              </a:rPr>
              <a:t>Актуальные данные на 2025 год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49995" y="2280744"/>
            <a:ext cx="3435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37</a:t>
            </a:r>
            <a:r>
              <a:rPr lang="ru-RU" sz="28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</a:t>
            </a:r>
            <a:r>
              <a:rPr lang="en-US" sz="28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организаций ссылаются на безопасность</a:t>
            </a:r>
            <a:endParaRPr lang="ru-RU" sz="2800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73462" y="1972968"/>
            <a:ext cx="3352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35%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компаний ссылаются на отсутствие опыта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работы с </a:t>
            </a:r>
            <a:r>
              <a:rPr lang="en-US" sz="2000" dirty="0" smtClean="0">
                <a:solidFill>
                  <a:schemeClr val="bg1"/>
                </a:solidFill>
              </a:rPr>
              <a:t>AI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9697" y="5084379"/>
            <a:ext cx="3216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44</a:t>
            </a:r>
            <a:r>
              <a:rPr lang="ru-RU" sz="28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компаний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не имеют </a:t>
            </a:r>
            <a:r>
              <a:rPr lang="en-US" sz="2000" dirty="0" smtClean="0">
                <a:solidFill>
                  <a:schemeClr val="bg1"/>
                </a:solidFill>
              </a:rPr>
              <a:t>AI </a:t>
            </a:r>
            <a:r>
              <a:rPr lang="ru-RU" sz="2000" dirty="0" smtClean="0">
                <a:solidFill>
                  <a:schemeClr val="bg1"/>
                </a:solidFill>
              </a:rPr>
              <a:t>специалистов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19621" y="4508240"/>
            <a:ext cx="32066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90</a:t>
            </a:r>
            <a:r>
              <a:rPr lang="ru-RU" sz="28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 </a:t>
            </a:r>
            <a:r>
              <a:rPr lang="ru-RU" sz="2000" dirty="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сотрудников используют </a:t>
            </a:r>
            <a:r>
              <a:rPr lang="en-US" sz="2000" dirty="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LLM </a:t>
            </a:r>
            <a:r>
              <a:rPr lang="ru-RU" sz="2000" dirty="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для решения повседневных задач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2059697" y="975513"/>
            <a:ext cx="788275" cy="725214"/>
          </a:xfrm>
          <a:prstGeom prst="ellipse">
            <a:avLst/>
          </a:prstGeom>
          <a:solidFill>
            <a:srgbClr val="6000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2138524" y="1015211"/>
            <a:ext cx="630620" cy="650350"/>
          </a:xfrm>
          <a:prstGeom prst="ellipse">
            <a:avLst/>
          </a:prstGeom>
          <a:solidFill>
            <a:srgbClr val="3E000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17" y="1060452"/>
            <a:ext cx="574302" cy="574302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2951085" y="1190696"/>
            <a:ext cx="192506" cy="160251"/>
          </a:xfrm>
          <a:prstGeom prst="rect">
            <a:avLst/>
          </a:prstGeom>
          <a:solidFill>
            <a:srgbClr val="C0000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3246704" y="1187744"/>
            <a:ext cx="192506" cy="160251"/>
          </a:xfrm>
          <a:prstGeom prst="rect">
            <a:avLst/>
          </a:prstGeom>
          <a:solidFill>
            <a:srgbClr val="C000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3525444" y="1187958"/>
            <a:ext cx="192506" cy="160251"/>
          </a:xfrm>
          <a:prstGeom prst="rect">
            <a:avLst/>
          </a:prstGeom>
          <a:solidFill>
            <a:srgbClr val="C0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3821063" y="1187744"/>
            <a:ext cx="192506" cy="160251"/>
          </a:xfrm>
          <a:prstGeom prst="rect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270811" y="984996"/>
            <a:ext cx="788275" cy="725214"/>
          </a:xfrm>
          <a:prstGeom prst="ellipse">
            <a:avLst/>
          </a:prstGeom>
          <a:solidFill>
            <a:srgbClr val="6000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7349638" y="1022428"/>
            <a:ext cx="630620" cy="650350"/>
          </a:xfrm>
          <a:prstGeom prst="ellipse">
            <a:avLst/>
          </a:prstGeom>
          <a:solidFill>
            <a:srgbClr val="3E000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8210870" y="1187352"/>
            <a:ext cx="192506" cy="160251"/>
          </a:xfrm>
          <a:prstGeom prst="rect">
            <a:avLst/>
          </a:prstGeom>
          <a:solidFill>
            <a:srgbClr val="C0000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8555160" y="1183077"/>
            <a:ext cx="192506" cy="160251"/>
          </a:xfrm>
          <a:prstGeom prst="rect">
            <a:avLst/>
          </a:prstGeom>
          <a:solidFill>
            <a:srgbClr val="C000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8899450" y="1183076"/>
            <a:ext cx="192506" cy="160251"/>
          </a:xfrm>
          <a:prstGeom prst="rect">
            <a:avLst/>
          </a:prstGeom>
          <a:solidFill>
            <a:srgbClr val="C0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9241521" y="1179829"/>
            <a:ext cx="192506" cy="160251"/>
          </a:xfrm>
          <a:prstGeom prst="rect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Овал 27"/>
          <p:cNvSpPr/>
          <p:nvPr/>
        </p:nvSpPr>
        <p:spPr>
          <a:xfrm>
            <a:off x="2059696" y="3831645"/>
            <a:ext cx="788275" cy="725214"/>
          </a:xfrm>
          <a:prstGeom prst="ellipse">
            <a:avLst/>
          </a:prstGeom>
          <a:solidFill>
            <a:srgbClr val="6000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2149258" y="3872393"/>
            <a:ext cx="630620" cy="650350"/>
          </a:xfrm>
          <a:prstGeom prst="ellipse">
            <a:avLst/>
          </a:prstGeom>
          <a:solidFill>
            <a:srgbClr val="3E000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2945188" y="4015037"/>
            <a:ext cx="192506" cy="160251"/>
          </a:xfrm>
          <a:prstGeom prst="rect">
            <a:avLst/>
          </a:prstGeom>
          <a:solidFill>
            <a:srgbClr val="C0000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3233733" y="4011718"/>
            <a:ext cx="192506" cy="160251"/>
          </a:xfrm>
          <a:prstGeom prst="rect">
            <a:avLst/>
          </a:prstGeom>
          <a:solidFill>
            <a:srgbClr val="C000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3522278" y="4014330"/>
            <a:ext cx="192506" cy="160251"/>
          </a:xfrm>
          <a:prstGeom prst="rect">
            <a:avLst/>
          </a:prstGeom>
          <a:solidFill>
            <a:srgbClr val="C0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3819454" y="4011717"/>
            <a:ext cx="192506" cy="160251"/>
          </a:xfrm>
          <a:prstGeom prst="rect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Овал 33"/>
          <p:cNvSpPr/>
          <p:nvPr/>
        </p:nvSpPr>
        <p:spPr>
          <a:xfrm>
            <a:off x="7389956" y="3761317"/>
            <a:ext cx="788275" cy="725214"/>
          </a:xfrm>
          <a:prstGeom prst="ellipse">
            <a:avLst/>
          </a:prstGeom>
          <a:solidFill>
            <a:srgbClr val="6000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/>
          <p:cNvSpPr/>
          <p:nvPr/>
        </p:nvSpPr>
        <p:spPr>
          <a:xfrm>
            <a:off x="7468783" y="3798749"/>
            <a:ext cx="630620" cy="650350"/>
          </a:xfrm>
          <a:prstGeom prst="ellipse">
            <a:avLst/>
          </a:prstGeom>
          <a:solidFill>
            <a:srgbClr val="3E000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8256769" y="3986328"/>
            <a:ext cx="192506" cy="160251"/>
          </a:xfrm>
          <a:prstGeom prst="rect">
            <a:avLst/>
          </a:prstGeom>
          <a:solidFill>
            <a:srgbClr val="C0000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Прямоугольник 36"/>
          <p:cNvSpPr/>
          <p:nvPr/>
        </p:nvSpPr>
        <p:spPr>
          <a:xfrm>
            <a:off x="8554248" y="3986328"/>
            <a:ext cx="192506" cy="160251"/>
          </a:xfrm>
          <a:prstGeom prst="rect">
            <a:avLst/>
          </a:prstGeom>
          <a:solidFill>
            <a:srgbClr val="C000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8" name="Прямоугольник 37"/>
          <p:cNvSpPr/>
          <p:nvPr/>
        </p:nvSpPr>
        <p:spPr>
          <a:xfrm>
            <a:off x="8895640" y="3986328"/>
            <a:ext cx="192506" cy="160251"/>
          </a:xfrm>
          <a:prstGeom prst="rect">
            <a:avLst/>
          </a:prstGeom>
          <a:solidFill>
            <a:srgbClr val="C0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9" name="Прямоугольник 38"/>
          <p:cNvSpPr/>
          <p:nvPr/>
        </p:nvSpPr>
        <p:spPr>
          <a:xfrm>
            <a:off x="9237032" y="3989646"/>
            <a:ext cx="192506" cy="160251"/>
          </a:xfrm>
          <a:prstGeom prst="rect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650" y="3859691"/>
            <a:ext cx="663052" cy="663052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0667" y="1009563"/>
            <a:ext cx="619591" cy="619591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833" y="3865196"/>
            <a:ext cx="496520" cy="4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3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80000"/>
                </a:schemeClr>
              </a:gs>
              <a:gs pos="29000">
                <a:schemeClr val="tx1">
                  <a:alpha val="75000"/>
                </a:schemeClr>
              </a:gs>
              <a:gs pos="58000">
                <a:schemeClr val="tx1">
                  <a:alpha val="65000"/>
                </a:schemeClr>
              </a:gs>
              <a:gs pos="85000">
                <a:schemeClr val="tx1">
                  <a:alpha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316717" y="273270"/>
            <a:ext cx="5591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Топ сфер для </a:t>
            </a:r>
            <a:r>
              <a:rPr lang="ru-RU" sz="3600" dirty="0" smtClean="0">
                <a:solidFill>
                  <a:schemeClr val="bg1"/>
                </a:solidFill>
              </a:rPr>
              <a:t>внедрения</a:t>
            </a:r>
            <a:r>
              <a:rPr lang="en-US" sz="3600" dirty="0" smtClean="0">
                <a:solidFill>
                  <a:schemeClr val="bg1"/>
                </a:solidFill>
              </a:rPr>
              <a:t> AI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6" y="1119060"/>
            <a:ext cx="559150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Маркетинг и </a:t>
            </a:r>
            <a:r>
              <a:rPr lang="ru-RU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контент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SEO, SMM, </a:t>
            </a:r>
            <a:r>
              <a:rPr lang="ru-RU" dirty="0" smtClean="0">
                <a:solidFill>
                  <a:schemeClr val="bg1"/>
                </a:solidFill>
              </a:rPr>
              <a:t>анализ конкурентов, генерация контента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ru-RU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Клиентский сервис 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линии поддержки, консультанты, оценка качества звонков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ru-RU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Предиктивная аналитика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исследования, анализ поведения пользователей, </a:t>
            </a:r>
            <a:r>
              <a:rPr lang="en-US" dirty="0" smtClean="0">
                <a:solidFill>
                  <a:schemeClr val="bg1"/>
                </a:solidFill>
              </a:rPr>
              <a:t>BI </a:t>
            </a:r>
            <a:r>
              <a:rPr lang="ru-RU" dirty="0" smtClean="0">
                <a:solidFill>
                  <a:schemeClr val="bg1"/>
                </a:solidFill>
              </a:rPr>
              <a:t>аналитика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ru-RU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ПО</a:t>
            </a:r>
            <a:endParaRPr lang="en-US" sz="2400" b="1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генерация документации, написание кода, проведение ревью, анализ </a:t>
            </a:r>
            <a:r>
              <a:rPr lang="en-US" dirty="0" smtClean="0">
                <a:solidFill>
                  <a:schemeClr val="bg1"/>
                </a:solidFill>
              </a:rPr>
              <a:t>IT </a:t>
            </a:r>
            <a:r>
              <a:rPr lang="ru-RU" dirty="0" smtClean="0">
                <a:solidFill>
                  <a:schemeClr val="bg1"/>
                </a:solidFill>
              </a:rPr>
              <a:t>инфраструктуры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ru-RU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</a:t>
            </a:r>
            <a:r>
              <a:rPr lang="ru-RU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Автоматизация рутинных задач</a:t>
            </a:r>
            <a:endParaRPr lang="ru-RU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06305" y="6474372"/>
            <a:ext cx="4330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*</a:t>
            </a:r>
            <a:r>
              <a:rPr lang="ru-RU" sz="1400" dirty="0" smtClean="0">
                <a:solidFill>
                  <a:schemeClr val="bg1"/>
                </a:solidFill>
              </a:rPr>
              <a:t>Актуальные данные на 2025 год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10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80000"/>
                </a:schemeClr>
              </a:gs>
              <a:gs pos="65000">
                <a:schemeClr val="tx1">
                  <a:alpha val="75000"/>
                </a:schemeClr>
              </a:gs>
              <a:gs pos="100000">
                <a:schemeClr val="tx1">
                  <a:alpha val="65000"/>
                </a:schemeClr>
              </a:gs>
              <a:gs pos="100000">
                <a:schemeClr val="tx1">
                  <a:alpha val="60000"/>
                </a:schemeClr>
              </a:gs>
            </a:gsLst>
            <a:lin ang="0" scaled="0"/>
          </a:gradFill>
          <a:ln>
            <a:solidFill>
              <a:srgbClr val="3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516820" y="1936530"/>
            <a:ext cx="3158360" cy="3195145"/>
          </a:xfrm>
          <a:prstGeom prst="ellipse">
            <a:avLst/>
          </a:prstGeom>
          <a:solidFill>
            <a:schemeClr val="bg1">
              <a:lumMod val="65000"/>
              <a:alpha val="23000"/>
            </a:schemeClr>
          </a:solidFill>
          <a:ln>
            <a:solidFill>
              <a:srgbClr val="600000"/>
            </a:solidFill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977462" y="1219200"/>
            <a:ext cx="383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Автоматизирует рутинные задачи</a:t>
            </a:r>
            <a:endParaRPr lang="ru-RU" dirty="0">
              <a:solidFill>
                <a:schemeClr val="bg2">
                  <a:lumMod val="9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5180" y="1219200"/>
            <a:ext cx="311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Полноценный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 </a:t>
            </a:r>
            <a:r>
              <a:rPr lang="ru-RU" dirty="0" smtClean="0">
                <a:solidFill>
                  <a:schemeClr val="bg2">
                    <a:lumMod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ассистент</a:t>
            </a:r>
            <a:endParaRPr lang="ru-RU" dirty="0">
              <a:solidFill>
                <a:schemeClr val="bg2">
                  <a:lumMod val="9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20558" y="5131675"/>
            <a:ext cx="304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Решает задачи автономно</a:t>
            </a:r>
            <a:endParaRPr lang="ru-RU" dirty="0">
              <a:solidFill>
                <a:schemeClr val="bg2">
                  <a:lumMod val="9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3579" y="4993175"/>
            <a:ext cx="3100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Интегрируется с внутренними системами</a:t>
            </a:r>
            <a:endParaRPr lang="ru-RU" dirty="0">
              <a:solidFill>
                <a:schemeClr val="bg2">
                  <a:lumMod val="9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7462" y="2623066"/>
            <a:ext cx="289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Проводит исследования</a:t>
            </a:r>
            <a:endParaRPr lang="ru-RU" dirty="0">
              <a:solidFill>
                <a:schemeClr val="bg2">
                  <a:lumMod val="9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03963" y="2390607"/>
            <a:ext cx="336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Умная библиотека внутренних документов</a:t>
            </a:r>
            <a:endParaRPr lang="ru-RU" dirty="0">
              <a:solidFill>
                <a:schemeClr val="bg2">
                  <a:lumMod val="9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23741" y="39887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2">
                    <a:lumMod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Возможность работы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premise</a:t>
            </a:r>
            <a:endParaRPr lang="ru-RU" dirty="0">
              <a:solidFill>
                <a:schemeClr val="bg2">
                  <a:lumMod val="9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56" name="Рисунок 10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77" y="2107324"/>
            <a:ext cx="2703877" cy="274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80000"/>
                </a:schemeClr>
              </a:gs>
              <a:gs pos="29000">
                <a:schemeClr val="tx1">
                  <a:alpha val="75000"/>
                </a:schemeClr>
              </a:gs>
              <a:gs pos="58000">
                <a:schemeClr val="tx1">
                  <a:alpha val="65000"/>
                </a:schemeClr>
              </a:gs>
              <a:gs pos="85000">
                <a:schemeClr val="tx1">
                  <a:alpha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804575" y="273350"/>
            <a:ext cx="8971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Основные компоненты системы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081049" y="2017565"/>
            <a:ext cx="3363310" cy="4388490"/>
          </a:xfrm>
          <a:prstGeom prst="rect">
            <a:avLst/>
          </a:prstGeom>
          <a:solidFill>
            <a:schemeClr val="tx1">
              <a:lumMod val="65000"/>
              <a:lumOff val="35000"/>
              <a:alpha val="62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glow rad="266700">
              <a:srgbClr val="FF0000">
                <a:alpha val="2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663558" y="2017565"/>
            <a:ext cx="3363310" cy="4388490"/>
          </a:xfrm>
          <a:prstGeom prst="rect">
            <a:avLst/>
          </a:prstGeom>
          <a:solidFill>
            <a:schemeClr val="tx1">
              <a:lumMod val="65000"/>
              <a:lumOff val="35000"/>
              <a:alpha val="62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glow rad="266700">
              <a:srgbClr val="FF0000">
                <a:alpha val="2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33145" y="2153756"/>
            <a:ext cx="265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bg2">
                    <a:lumMod val="90000"/>
                  </a:schemeClr>
                </a:solidFill>
              </a:rPr>
              <a:t>Чат интерфейс</a:t>
            </a:r>
            <a:endParaRPr lang="ru-RU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15653" y="2153756"/>
            <a:ext cx="265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bg2">
                    <a:lumMod val="90000"/>
                  </a:schemeClr>
                </a:solidFill>
              </a:rPr>
              <a:t>Админ панель</a:t>
            </a:r>
            <a:endParaRPr lang="ru-RU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33145" y="5065356"/>
            <a:ext cx="2864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заимодействие через естественное общение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16107" y="4788357"/>
            <a:ext cx="3258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Подключение новых модулей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Формирование базы знаний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Просмотр метрик и отчётов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2769476" y="2850496"/>
            <a:ext cx="1986454" cy="1918230"/>
          </a:xfrm>
          <a:prstGeom prst="ellipse">
            <a:avLst/>
          </a:prstGeom>
          <a:solidFill>
            <a:srgbClr val="C00000">
              <a:alpha val="23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897" y="2927114"/>
            <a:ext cx="1841612" cy="1841612"/>
          </a:xfrm>
          <a:prstGeom prst="rect">
            <a:avLst/>
          </a:prstGeom>
        </p:spPr>
      </p:pic>
      <p:sp>
        <p:nvSpPr>
          <p:cNvPr id="22" name="Овал 21"/>
          <p:cNvSpPr/>
          <p:nvPr/>
        </p:nvSpPr>
        <p:spPr>
          <a:xfrm>
            <a:off x="7351983" y="2788568"/>
            <a:ext cx="1986454" cy="1918230"/>
          </a:xfrm>
          <a:prstGeom prst="ellipse">
            <a:avLst/>
          </a:prstGeom>
          <a:solidFill>
            <a:srgbClr val="C00000">
              <a:alpha val="23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625" y="2674408"/>
            <a:ext cx="2073169" cy="207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3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80000"/>
                </a:schemeClr>
              </a:gs>
              <a:gs pos="29000">
                <a:schemeClr val="tx1">
                  <a:alpha val="75000"/>
                </a:schemeClr>
              </a:gs>
              <a:gs pos="58000">
                <a:schemeClr val="tx1">
                  <a:alpha val="65000"/>
                </a:schemeClr>
              </a:gs>
              <a:gs pos="85000">
                <a:schemeClr val="tx1">
                  <a:alpha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88" y="1433084"/>
            <a:ext cx="10516223" cy="45994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9700" y="330200"/>
            <a:ext cx="683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Пример пользовательского интерфейса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51640" y="1261240"/>
            <a:ext cx="10888719" cy="4950373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C00000"/>
                </a:gs>
                <a:gs pos="37000">
                  <a:srgbClr val="990000"/>
                </a:gs>
                <a:gs pos="74000">
                  <a:srgbClr val="3E0000"/>
                </a:gs>
                <a:gs pos="100000">
                  <a:schemeClr val="tx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064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80000"/>
                </a:schemeClr>
              </a:gs>
              <a:gs pos="29000">
                <a:schemeClr val="tx1">
                  <a:alpha val="75000"/>
                </a:schemeClr>
              </a:gs>
              <a:gs pos="58000">
                <a:schemeClr val="tx1">
                  <a:alpha val="65000"/>
                </a:schemeClr>
              </a:gs>
              <a:gs pos="85000">
                <a:schemeClr val="tx1">
                  <a:alpha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679700" y="330200"/>
            <a:ext cx="683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Создание протокола совещания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51640" y="1261240"/>
            <a:ext cx="10888719" cy="4950373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C00000"/>
                </a:gs>
                <a:gs pos="37000">
                  <a:srgbClr val="990000"/>
                </a:gs>
                <a:gs pos="74000">
                  <a:srgbClr val="3E0000"/>
                </a:gs>
                <a:gs pos="100000">
                  <a:schemeClr val="tx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47" y="1444898"/>
            <a:ext cx="10405905" cy="458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7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80000"/>
                </a:schemeClr>
              </a:gs>
              <a:gs pos="29000">
                <a:schemeClr val="tx1">
                  <a:alpha val="75000"/>
                </a:schemeClr>
              </a:gs>
              <a:gs pos="58000">
                <a:schemeClr val="tx1">
                  <a:alpha val="65000"/>
                </a:schemeClr>
              </a:gs>
              <a:gs pos="85000">
                <a:schemeClr val="tx1">
                  <a:alpha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520700" y="330200"/>
            <a:ext cx="604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</a:rPr>
              <a:t>Интеллектуальная библиотека документов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7275" y="1925535"/>
            <a:ext cx="3520966" cy="4414345"/>
          </a:xfrm>
          <a:prstGeom prst="rect">
            <a:avLst/>
          </a:prstGeom>
          <a:solidFill>
            <a:srgbClr val="3E0000">
              <a:alpha val="70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335517" y="1925535"/>
            <a:ext cx="3520966" cy="4414345"/>
          </a:xfrm>
          <a:prstGeom prst="rect">
            <a:avLst/>
          </a:prstGeom>
          <a:solidFill>
            <a:srgbClr val="3E0000">
              <a:alpha val="70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8263758" y="1925535"/>
            <a:ext cx="3520966" cy="4414345"/>
          </a:xfrm>
          <a:prstGeom prst="rect">
            <a:avLst/>
          </a:prstGeom>
          <a:solidFill>
            <a:srgbClr val="3E0000">
              <a:alpha val="70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38900" y="1948679"/>
            <a:ext cx="3489340" cy="8022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520700" y="2165131"/>
            <a:ext cx="324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Мульти</a:t>
            </a:r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ru-RU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модальность</a:t>
            </a:r>
            <a:endParaRPr lang="ru-RU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339128" y="1933250"/>
            <a:ext cx="3517353" cy="817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8278250" y="1948679"/>
            <a:ext cx="3506474" cy="7945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4474997" y="2165131"/>
            <a:ext cx="324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Разные </a:t>
            </a:r>
            <a:r>
              <a:rPr lang="ru-RU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типы индексов</a:t>
            </a:r>
            <a:endParaRPr lang="ru-RU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03239" y="2149700"/>
            <a:ext cx="324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Визуализация базы знаний</a:t>
            </a:r>
            <a:endParaRPr lang="ru-RU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0525" y="2774059"/>
            <a:ext cx="34075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Сырые документы (</a:t>
            </a:r>
            <a:r>
              <a:rPr lang="en-US" dirty="0" smtClean="0">
                <a:solidFill>
                  <a:schemeClr val="bg1"/>
                </a:solidFill>
              </a:rPr>
              <a:t>pdf, docx, pptx,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Изображения</a:t>
            </a:r>
            <a:endParaRPr lang="ru-RU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Аудио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Видео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Интернет ресурсы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74998" y="2806512"/>
            <a:ext cx="3242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Векторная база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Граф знаний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Гибридный </a:t>
            </a:r>
            <a:r>
              <a:rPr lang="ru-RU" dirty="0" smtClean="0">
                <a:solidFill>
                  <a:schemeClr val="bg1"/>
                </a:solidFill>
              </a:rPr>
              <a:t>поиск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Мульти-модальный индекс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89" y="4559244"/>
            <a:ext cx="2984623" cy="180690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758" y="4092179"/>
            <a:ext cx="3410470" cy="191860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75" y="4132707"/>
            <a:ext cx="2009845" cy="205530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347991" y="2806512"/>
            <a:ext cx="3242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Основные темы и сущности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Качество базы знаний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Рекомендации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20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80000"/>
                </a:schemeClr>
              </a:gs>
              <a:gs pos="29000">
                <a:schemeClr val="tx1">
                  <a:alpha val="75000"/>
                </a:schemeClr>
              </a:gs>
              <a:gs pos="58000">
                <a:schemeClr val="tx1">
                  <a:alpha val="65000"/>
                </a:schemeClr>
              </a:gs>
              <a:gs pos="85000">
                <a:schemeClr val="tx1">
                  <a:alpha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84065" y="309179"/>
            <a:ext cx="604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AI </a:t>
            </a:r>
            <a:r>
              <a:rPr lang="ru-RU" sz="3200" dirty="0" smtClean="0">
                <a:solidFill>
                  <a:schemeClr val="bg1"/>
                </a:solidFill>
              </a:rPr>
              <a:t>исследователь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561920" y="3038792"/>
            <a:ext cx="1208689" cy="1156138"/>
          </a:xfrm>
          <a:prstGeom prst="ellipse">
            <a:avLst/>
          </a:prstGeom>
          <a:solidFill>
            <a:schemeClr val="bg2">
              <a:lumMod val="75000"/>
              <a:alpha val="53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4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0" y="3038792"/>
            <a:ext cx="1034887" cy="103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вал 9"/>
          <p:cNvSpPr/>
          <p:nvPr/>
        </p:nvSpPr>
        <p:spPr>
          <a:xfrm>
            <a:off x="3489053" y="2990844"/>
            <a:ext cx="1208689" cy="1156138"/>
          </a:xfrm>
          <a:prstGeom prst="ellipse">
            <a:avLst/>
          </a:prstGeom>
          <a:solidFill>
            <a:schemeClr val="bg2">
              <a:lumMod val="75000"/>
              <a:alpha val="53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4" name="Picture 6" descr="Picture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415" y="3105435"/>
            <a:ext cx="882509" cy="88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трелка вправо 6"/>
          <p:cNvSpPr/>
          <p:nvPr/>
        </p:nvSpPr>
        <p:spPr>
          <a:xfrm>
            <a:off x="1930893" y="3368374"/>
            <a:ext cx="1397876" cy="187861"/>
          </a:xfrm>
          <a:prstGeom prst="rightArrow">
            <a:avLst/>
          </a:prstGeom>
          <a:solidFill>
            <a:schemeClr val="bg2">
              <a:lumMod val="50000"/>
              <a:alpha val="62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380234" y="4194930"/>
            <a:ext cx="155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Пользователь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28769" y="4143164"/>
            <a:ext cx="155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Агент планировщик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7017441" y="776627"/>
            <a:ext cx="1208689" cy="1156138"/>
          </a:xfrm>
          <a:prstGeom prst="ellipse">
            <a:avLst/>
          </a:prstGeom>
          <a:solidFill>
            <a:schemeClr val="bg2">
              <a:lumMod val="75000"/>
              <a:alpha val="53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7033478" y="2098992"/>
            <a:ext cx="1208689" cy="1156138"/>
          </a:xfrm>
          <a:prstGeom prst="ellipse">
            <a:avLst/>
          </a:prstGeom>
          <a:solidFill>
            <a:schemeClr val="bg2">
              <a:lumMod val="75000"/>
              <a:alpha val="53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7056295" y="3592174"/>
            <a:ext cx="1208689" cy="1156138"/>
          </a:xfrm>
          <a:prstGeom prst="ellipse">
            <a:avLst/>
          </a:prstGeom>
          <a:solidFill>
            <a:schemeClr val="bg2">
              <a:lumMod val="75000"/>
              <a:alpha val="53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7017441" y="5110500"/>
            <a:ext cx="1208689" cy="1156138"/>
          </a:xfrm>
          <a:prstGeom prst="ellipse">
            <a:avLst/>
          </a:prstGeom>
          <a:solidFill>
            <a:schemeClr val="bg2">
              <a:lumMod val="75000"/>
              <a:alpha val="53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416186" y="505086"/>
            <a:ext cx="5443045" cy="617417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6" name="Picture 8" descr="Picture backgroun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420" y="870470"/>
            <a:ext cx="1028729" cy="102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316109" y="1112827"/>
            <a:ext cx="186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Агент поисковик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8" name="Picture 10" descr="Picture backgroun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59" y="2306732"/>
            <a:ext cx="810326" cy="81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8318343" y="2492395"/>
            <a:ext cx="247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Агент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сборщик данных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60" name="Picture 12" descr="Picture backgroun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600" y="3698294"/>
            <a:ext cx="838549" cy="83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8321706" y="3896044"/>
            <a:ext cx="247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Агент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исследователь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64" name="Picture 16" descr="Picture backgroun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585" y="5289860"/>
            <a:ext cx="1459796" cy="76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8316109" y="5488390"/>
            <a:ext cx="29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Агент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составитель отчётов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1" name="Стрелка вправо 30"/>
          <p:cNvSpPr/>
          <p:nvPr/>
        </p:nvSpPr>
        <p:spPr>
          <a:xfrm>
            <a:off x="4879428" y="3358828"/>
            <a:ext cx="1397876" cy="187861"/>
          </a:xfrm>
          <a:prstGeom prst="rightArrow">
            <a:avLst/>
          </a:prstGeom>
          <a:solidFill>
            <a:schemeClr val="bg2">
              <a:lumMod val="50000"/>
              <a:alpha val="62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трелка вправо 31"/>
          <p:cNvSpPr/>
          <p:nvPr/>
        </p:nvSpPr>
        <p:spPr>
          <a:xfrm rot="10800000">
            <a:off x="4866291" y="5664224"/>
            <a:ext cx="1397876" cy="187861"/>
          </a:xfrm>
          <a:prstGeom prst="rightArrow">
            <a:avLst/>
          </a:prstGeom>
          <a:solidFill>
            <a:schemeClr val="bg2">
              <a:lumMod val="50000"/>
              <a:alpha val="62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66" name="Picture 18" descr="Picture backgroun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574" y="5095300"/>
            <a:ext cx="1186536" cy="118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3101212" y="6252070"/>
            <a:ext cx="202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Финальный отчёт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9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238</Words>
  <Application>Microsoft Office PowerPoint</Application>
  <PresentationFormat>Широкоэкранный</PresentationFormat>
  <Paragraphs>67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Tahoma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Косов</dc:creator>
  <cp:lastModifiedBy>Андрей Косов</cp:lastModifiedBy>
  <cp:revision>35</cp:revision>
  <dcterms:created xsi:type="dcterms:W3CDTF">2025-11-24T16:17:19Z</dcterms:created>
  <dcterms:modified xsi:type="dcterms:W3CDTF">2025-11-26T07:36:21Z</dcterms:modified>
</cp:coreProperties>
</file>